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0" d="100"/>
          <a:sy n="110" d="100"/>
        </p:scale>
        <p:origin x="-2670" y="149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714500" y="4165600"/>
            <a:ext cx="4629150" cy="2525816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714500" y="6671096"/>
            <a:ext cx="4629150" cy="18288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6716" y="1676588"/>
            <a:ext cx="3048000" cy="28575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152" y="5687573"/>
            <a:ext cx="4876800" cy="288036"/>
          </a:xfrm>
        </p:spPr>
        <p:txBody>
          <a:bodyPr/>
          <a:lstStyle/>
          <a:p>
            <a:endParaRPr lang="fr-BE"/>
          </a:p>
        </p:txBody>
      </p:sp>
      <p:sp>
        <p:nvSpPr>
          <p:cNvPr id="10" name="Rectangle 9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6835392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982224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248156" y="7717536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428750" y="5994400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994158" y="6571603"/>
            <a:ext cx="457200" cy="69003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257300" cy="780203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5600700" cy="6498336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14500" y="3860800"/>
            <a:ext cx="4629150" cy="273812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14500" y="6680200"/>
            <a:ext cx="4629150" cy="18288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5692" y="1671701"/>
            <a:ext cx="3048000" cy="28575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292" y="5683758"/>
            <a:ext cx="4876800" cy="288036"/>
          </a:xfrm>
        </p:spPr>
        <p:txBody>
          <a:bodyPr/>
          <a:lstStyle/>
          <a:p>
            <a:endParaRPr lang="fr-BE"/>
          </a:p>
        </p:txBody>
      </p:sp>
      <p:sp>
        <p:nvSpPr>
          <p:cNvPr id="9" name="Rectangle 8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993528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248156" y="7721600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409280" y="5973184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6823458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005462" y="6571603"/>
            <a:ext cx="457200" cy="69003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3202686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5657850" cy="1524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342900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3278981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34290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325755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688658" y="4400550"/>
            <a:ext cx="8412480" cy="3429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109210" y="365760"/>
            <a:ext cx="1145286" cy="664464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228600" y="365760"/>
            <a:ext cx="4229100" cy="843686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672370" y="4400550"/>
            <a:ext cx="8412480" cy="3429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4629150" cy="9144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074349" y="353060"/>
            <a:ext cx="1143000" cy="6608064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600700" cy="1524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600700" cy="64983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5105400" y="1554482"/>
            <a:ext cx="268224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4309190" y="5089667"/>
            <a:ext cx="4267200" cy="27432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7150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6096762" y="7645400"/>
            <a:ext cx="457200" cy="694944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85992" y="214282"/>
            <a:ext cx="4214842" cy="42862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       </a:t>
            </a:r>
            <a:r>
              <a:rPr lang="fr-FR" sz="2200" dirty="0" smtClean="0"/>
              <a:t>Comprendre la météo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2918" y="1142976"/>
            <a:ext cx="6000792" cy="7358114"/>
          </a:xfrm>
        </p:spPr>
        <p:txBody>
          <a:bodyPr>
            <a:normAutofit fontScale="47500" lnSpcReduction="20000"/>
          </a:bodyPr>
          <a:lstStyle/>
          <a:p>
            <a:endParaRPr lang="fr-FR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Pour réussir sa randonnée, il faudra se soucier de la météo</a:t>
            </a:r>
            <a:endParaRPr lang="fr-FR" sz="20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Quelques principes de bases à connaître sans rentrer dans le détail car la météorologie est une science complexe. </a:t>
            </a:r>
            <a:endParaRPr lang="fr-FR" sz="2000" dirty="0" smtClean="0">
              <a:solidFill>
                <a:schemeClr val="tx1"/>
              </a:solidFill>
            </a:endParaRP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Cela vous permettra de partir au bon moment et de savoir renoncer avant, ou pendant votre sortie.</a:t>
            </a:r>
            <a:endParaRPr lang="fr-FR" sz="20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000" dirty="0" smtClean="0">
              <a:solidFill>
                <a:schemeClr val="tx1"/>
              </a:solidFill>
            </a:endParaRPr>
          </a:p>
          <a:p>
            <a:pPr algn="ctr"/>
            <a:r>
              <a:rPr lang="fr-FR" sz="2300" u="sng" dirty="0" smtClean="0">
                <a:solidFill>
                  <a:schemeClr val="tx1"/>
                </a:solidFill>
              </a:rPr>
              <a:t>Les notions de base :</a:t>
            </a:r>
            <a:endParaRPr lang="fr-FR" sz="25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000" dirty="0" smtClean="0">
              <a:solidFill>
                <a:schemeClr val="tx1"/>
              </a:solidFill>
            </a:endParaRPr>
          </a:p>
          <a:p>
            <a:pPr lvl="0"/>
            <a:r>
              <a:rPr lang="fr-FR" sz="2500" u="sng" dirty="0" smtClean="0">
                <a:solidFill>
                  <a:schemeClr val="tx1"/>
                </a:solidFill>
              </a:rPr>
              <a:t>La pression atmosphérique</a:t>
            </a: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	Se mesure avec un baromètre (que l’on trouvait dans quasiment toutes les maisons 	autrefois…),</a:t>
            </a:r>
            <a:endParaRPr lang="fr-FR" sz="20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	S’exprime en hectopascals (</a:t>
            </a:r>
            <a:r>
              <a:rPr lang="fr-FR" dirty="0" err="1" smtClean="0">
                <a:solidFill>
                  <a:schemeClr val="tx1"/>
                </a:solidFill>
              </a:rPr>
              <a:t>hPa</a:t>
            </a:r>
            <a:r>
              <a:rPr lang="fr-FR" dirty="0" smtClean="0">
                <a:solidFill>
                  <a:schemeClr val="tx1"/>
                </a:solidFill>
              </a:rPr>
              <a:t>). La valeur moyenne est de 1013 (</a:t>
            </a:r>
            <a:r>
              <a:rPr lang="fr-FR" dirty="0" err="1" smtClean="0">
                <a:solidFill>
                  <a:schemeClr val="tx1"/>
                </a:solidFill>
              </a:rPr>
              <a:t>hPa</a:t>
            </a:r>
            <a:r>
              <a:rPr lang="fr-FR" dirty="0" smtClean="0">
                <a:solidFill>
                  <a:schemeClr val="tx1"/>
                </a:solidFill>
              </a:rPr>
              <a:t>) au niveau 	de la mer.</a:t>
            </a:r>
            <a:endParaRPr lang="fr-FR" sz="20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	Au dessus de cette valeur cela indique un anticyclone, en dessous, une dépression.</a:t>
            </a:r>
            <a:endParaRPr lang="fr-FR" sz="20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000" dirty="0" smtClean="0">
              <a:solidFill>
                <a:schemeClr val="tx1"/>
              </a:solidFill>
            </a:endParaRPr>
          </a:p>
          <a:p>
            <a:pPr lvl="0"/>
            <a:r>
              <a:rPr lang="fr-FR" sz="2500" u="sng" dirty="0" smtClean="0">
                <a:solidFill>
                  <a:schemeClr val="tx1"/>
                </a:solidFill>
              </a:rPr>
              <a:t>Le phénomène de condensation</a:t>
            </a: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	La quantité de vapeur d’eau contenue dans l’air est invisible et se modifie en fonction de la température de l’air. </a:t>
            </a:r>
          </a:p>
          <a:p>
            <a:pPr lvl="1" algn="l"/>
            <a:r>
              <a:rPr lang="fr-FR" sz="1900" b="1" dirty="0" smtClean="0"/>
              <a:t>Lorsque l’air chaud et humide se refroidit, il atteint son point de saturation : la           vapeur d’eau contenue va se condenser et se transformer en minuscules 	 gouttelettes d’eau créant ainsi les nuages. Comme l’air chaud a tendance à 	      s’élever, il va se refroidir en gagnant de l’altitude et devoir se délester de son humidité, et créer des précipitations. D’où la dépression.</a:t>
            </a:r>
          </a:p>
          <a:p>
            <a:r>
              <a:rPr lang="fr-FR" sz="1900" dirty="0" smtClean="0">
                <a:solidFill>
                  <a:schemeClr val="tx1"/>
                </a:solidFill>
              </a:rPr>
              <a:t> </a:t>
            </a:r>
          </a:p>
          <a:p>
            <a:pPr lvl="1" algn="l"/>
            <a:r>
              <a:rPr lang="fr-FR" sz="1900" b="1" dirty="0" smtClean="0"/>
              <a:t>Mais restons optimistes car à l’inverse, une masse d’air froid et lourd se caractérise par une zone de pression plus élevée : c’est l’anticyclone, en général synonyme de ciel dégagé et de temps stable</a:t>
            </a:r>
            <a:endParaRPr lang="fr-FR" sz="19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Sur les cartes prévisionnelles (télé) les anticyclones sont indiqués par la lettre A, les dépressions par un D. </a:t>
            </a:r>
            <a:endParaRPr lang="fr-FR" sz="2000" dirty="0" smtClean="0">
              <a:solidFill>
                <a:schemeClr val="tx1"/>
              </a:solidFill>
            </a:endParaRPr>
          </a:p>
          <a:p>
            <a:r>
              <a:rPr lang="fr-FR" sz="2500" u="sng" dirty="0" smtClean="0">
                <a:solidFill>
                  <a:schemeClr val="tx1"/>
                </a:solidFill>
              </a:rPr>
              <a:t>Les bulletins météorologiques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16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Les prévisions anticipent les phénomènes du temps, et s’avèrent utiles pour le randonneur.</a:t>
            </a:r>
            <a:endParaRPr lang="fr-FR" sz="20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Météo-France diffuse plusieurs bulletins météorologiques par jour, accessibles par téléphone, par internet ou par des applications </a:t>
            </a:r>
            <a:r>
              <a:rPr lang="fr-FR" dirty="0" err="1" smtClean="0">
                <a:solidFill>
                  <a:schemeClr val="tx1"/>
                </a:solidFill>
              </a:rPr>
              <a:t>smartphone</a:t>
            </a:r>
            <a:r>
              <a:rPr lang="fr-FR" dirty="0" smtClean="0">
                <a:solidFill>
                  <a:schemeClr val="tx1"/>
                </a:solidFill>
              </a:rPr>
              <a:t>, avec même une chaine dédiée. Les prévisionnistes se servent de ces données pour extrapoler.</a:t>
            </a:r>
            <a:endParaRPr lang="fr-FR" sz="20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Nous avons désormais sur nos </a:t>
            </a:r>
            <a:r>
              <a:rPr lang="fr-FR" dirty="0" err="1" smtClean="0">
                <a:solidFill>
                  <a:schemeClr val="tx1"/>
                </a:solidFill>
              </a:rPr>
              <a:t>smartphones</a:t>
            </a:r>
            <a:r>
              <a:rPr lang="fr-FR" dirty="0" smtClean="0">
                <a:solidFill>
                  <a:schemeClr val="tx1"/>
                </a:solidFill>
              </a:rPr>
              <a:t> au moins une application météo, avec des prévisions à 10-15 jours.</a:t>
            </a:r>
            <a:endParaRPr lang="fr-FR" sz="20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Sans oublier les bulletins ICI Périgord et ceux des autres médias radio ou télévisuels (locaux ou nationaux). Beaucoup de randonneurs se référent à la météo agricole.</a:t>
            </a:r>
            <a:endParaRPr lang="fr-FR" sz="20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Mais attention aux prévisions au-delà de 48 heures, il y a alors un indice de confiance variant de 1 à 5.</a:t>
            </a:r>
            <a:endParaRPr lang="fr-FR" sz="20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0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Le sens du vent va aussi être important, observez alors les arbres, l’herbe, les nuages, les animaux ….</a:t>
            </a:r>
            <a:endParaRPr lang="fr-FR" sz="20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000" dirty="0" smtClean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13314" name="Picture 2" descr="C:\Users\CDRP24\Documents\Mes Documents\Logos\Dordogne\Logo CDRP24 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226058" cy="928662"/>
          </a:xfrm>
          <a:prstGeom prst="rect">
            <a:avLst/>
          </a:prstGeom>
          <a:noFill/>
        </p:spPr>
      </p:pic>
      <p:pic>
        <p:nvPicPr>
          <p:cNvPr id="1026" name="Picture 2" descr="C:\Users\CDRP24\Documents\Mes Documents\Logos\logos partenaires\Logo Ici Périgor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72" y="8001024"/>
            <a:ext cx="1371600" cy="962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28</TotalTime>
  <Words>54</Words>
  <PresentationFormat>Affichage à l'écran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Oriel</vt:lpstr>
      <vt:lpstr>        Comprendre la météo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BÉNÉVOLAT</dc:title>
  <dc:creator>CDRP24</dc:creator>
  <cp:lastModifiedBy>CDRP24</cp:lastModifiedBy>
  <cp:revision>4</cp:revision>
  <dcterms:created xsi:type="dcterms:W3CDTF">2026-03-05T13:52:37Z</dcterms:created>
  <dcterms:modified xsi:type="dcterms:W3CDTF">2026-03-05T14:54:00Z</dcterms:modified>
</cp:coreProperties>
</file>