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6858000" cy="9144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10" d="100"/>
          <a:sy n="110" d="100"/>
        </p:scale>
        <p:origin x="180" y="150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1714500" y="4165600"/>
            <a:ext cx="4629150" cy="2525816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714500" y="6671096"/>
            <a:ext cx="4629150" cy="18288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5156716" y="1676588"/>
            <a:ext cx="3048000" cy="285750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4241152" y="5687573"/>
            <a:ext cx="4876800" cy="288036"/>
          </a:xfrm>
        </p:spPr>
        <p:txBody>
          <a:bodyPr/>
          <a:lstStyle/>
          <a:p>
            <a:endParaRPr lang="fr-BE"/>
          </a:p>
        </p:txBody>
      </p:sp>
      <p:sp>
        <p:nvSpPr>
          <p:cNvPr id="10" name="Rectangle 9"/>
          <p:cNvSpPr/>
          <p:nvPr/>
        </p:nvSpPr>
        <p:spPr bwMode="auto">
          <a:xfrm>
            <a:off x="285750" y="0"/>
            <a:ext cx="457200" cy="9144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07252" y="0"/>
            <a:ext cx="78498" cy="9144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742950" y="0"/>
            <a:ext cx="136404" cy="9144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855990" y="0"/>
            <a:ext cx="172710" cy="9144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79758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necteur droit 17"/>
          <p:cNvSpPr>
            <a:spLocks noChangeShapeType="1"/>
          </p:cNvSpPr>
          <p:nvPr/>
        </p:nvSpPr>
        <p:spPr bwMode="auto">
          <a:xfrm>
            <a:off x="685800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640584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294980" y="0"/>
            <a:ext cx="0" cy="9144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8001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necteur droit 21"/>
          <p:cNvSpPr>
            <a:spLocks noChangeShapeType="1"/>
          </p:cNvSpPr>
          <p:nvPr/>
        </p:nvSpPr>
        <p:spPr bwMode="auto">
          <a:xfrm>
            <a:off x="6835392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914400" y="0"/>
            <a:ext cx="57150" cy="9144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457200" y="4572000"/>
            <a:ext cx="971550" cy="17272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982224" y="6489003"/>
            <a:ext cx="481068" cy="855232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e 23"/>
          <p:cNvSpPr/>
          <p:nvPr/>
        </p:nvSpPr>
        <p:spPr bwMode="auto">
          <a:xfrm>
            <a:off x="818310" y="7334176"/>
            <a:ext cx="102870" cy="18288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e 25"/>
          <p:cNvSpPr/>
          <p:nvPr/>
        </p:nvSpPr>
        <p:spPr bwMode="auto">
          <a:xfrm>
            <a:off x="1248156" y="7717536"/>
            <a:ext cx="205740" cy="3657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e 24"/>
          <p:cNvSpPr/>
          <p:nvPr/>
        </p:nvSpPr>
        <p:spPr>
          <a:xfrm>
            <a:off x="1428750" y="5994400"/>
            <a:ext cx="274320" cy="48768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 bwMode="auto">
          <a:xfrm>
            <a:off x="994158" y="6571603"/>
            <a:ext cx="457200" cy="690032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72050" y="366186"/>
            <a:ext cx="1257300" cy="780203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42900" y="2133600"/>
            <a:ext cx="5600700" cy="6498336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14500" y="3860800"/>
            <a:ext cx="4629150" cy="273812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714500" y="6680200"/>
            <a:ext cx="4629150" cy="18288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5155692" y="1671701"/>
            <a:ext cx="3048000" cy="285750"/>
          </a:xfrm>
        </p:spPr>
        <p:txBody>
          <a:bodyPr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4241292" y="5683758"/>
            <a:ext cx="4876800" cy="288036"/>
          </a:xfrm>
        </p:spPr>
        <p:txBody>
          <a:bodyPr/>
          <a:lstStyle/>
          <a:p>
            <a:endParaRPr lang="fr-BE"/>
          </a:p>
        </p:txBody>
      </p:sp>
      <p:sp>
        <p:nvSpPr>
          <p:cNvPr id="9" name="Rectangle 8"/>
          <p:cNvSpPr/>
          <p:nvPr/>
        </p:nvSpPr>
        <p:spPr bwMode="auto">
          <a:xfrm>
            <a:off x="285750" y="0"/>
            <a:ext cx="457200" cy="9144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07252" y="0"/>
            <a:ext cx="78498" cy="9144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742950" y="0"/>
            <a:ext cx="136404" cy="9144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55990" y="0"/>
            <a:ext cx="172710" cy="9144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79758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necteur droit 13"/>
          <p:cNvSpPr>
            <a:spLocks noChangeShapeType="1"/>
          </p:cNvSpPr>
          <p:nvPr/>
        </p:nvSpPr>
        <p:spPr bwMode="auto">
          <a:xfrm>
            <a:off x="685800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640584" y="0"/>
            <a:ext cx="0" cy="9144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1294980" y="0"/>
            <a:ext cx="0" cy="9144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necteur droit 16"/>
          <p:cNvSpPr>
            <a:spLocks noChangeShapeType="1"/>
          </p:cNvSpPr>
          <p:nvPr/>
        </p:nvSpPr>
        <p:spPr bwMode="auto">
          <a:xfrm>
            <a:off x="8001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914400" y="0"/>
            <a:ext cx="57150" cy="9144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e 18"/>
          <p:cNvSpPr/>
          <p:nvPr/>
        </p:nvSpPr>
        <p:spPr bwMode="auto">
          <a:xfrm>
            <a:off x="457200" y="4572000"/>
            <a:ext cx="971550" cy="17272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e 19"/>
          <p:cNvSpPr/>
          <p:nvPr/>
        </p:nvSpPr>
        <p:spPr bwMode="auto">
          <a:xfrm>
            <a:off x="993528" y="6489003"/>
            <a:ext cx="481068" cy="855232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e 20"/>
          <p:cNvSpPr/>
          <p:nvPr/>
        </p:nvSpPr>
        <p:spPr bwMode="auto">
          <a:xfrm>
            <a:off x="818310" y="7334176"/>
            <a:ext cx="102870" cy="18288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e 21"/>
          <p:cNvSpPr/>
          <p:nvPr/>
        </p:nvSpPr>
        <p:spPr bwMode="auto">
          <a:xfrm>
            <a:off x="1248156" y="7721600"/>
            <a:ext cx="205740" cy="3657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e 22"/>
          <p:cNvSpPr/>
          <p:nvPr/>
        </p:nvSpPr>
        <p:spPr bwMode="auto">
          <a:xfrm>
            <a:off x="1409280" y="5973184"/>
            <a:ext cx="274320" cy="48768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necteur droit 25"/>
          <p:cNvSpPr>
            <a:spLocks noChangeShapeType="1"/>
          </p:cNvSpPr>
          <p:nvPr/>
        </p:nvSpPr>
        <p:spPr bwMode="auto">
          <a:xfrm>
            <a:off x="6823458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auto">
          <a:xfrm>
            <a:off x="1005462" y="6571603"/>
            <a:ext cx="457200" cy="690032"/>
          </a:xfrm>
        </p:spPr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342900" y="2133600"/>
            <a:ext cx="2743200" cy="6096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3202686" y="2133600"/>
            <a:ext cx="2743200" cy="6096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5657850" cy="1524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342900" y="3149600"/>
            <a:ext cx="2743200" cy="5181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3278981" y="3149600"/>
            <a:ext cx="2743200" cy="5181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"/>
          </p:nvPr>
        </p:nvSpPr>
        <p:spPr>
          <a:xfrm>
            <a:off x="342900" y="2092960"/>
            <a:ext cx="2743200" cy="87782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4" name="Espace réservé du texte 13"/>
          <p:cNvSpPr>
            <a:spLocks noGrp="1"/>
          </p:cNvSpPr>
          <p:nvPr>
            <p:ph type="body" sz="quarter" idx="3"/>
          </p:nvPr>
        </p:nvSpPr>
        <p:spPr>
          <a:xfrm>
            <a:off x="3257550" y="2092960"/>
            <a:ext cx="2743200" cy="877824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688658" y="4400550"/>
            <a:ext cx="8412480" cy="3429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109210" y="365760"/>
            <a:ext cx="1145286" cy="664464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468630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4644222" y="0"/>
            <a:ext cx="0" cy="9144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ce réservé du contenu 17"/>
          <p:cNvSpPr>
            <a:spLocks noGrp="1"/>
          </p:cNvSpPr>
          <p:nvPr>
            <p:ph sz="quarter" idx="1"/>
          </p:nvPr>
        </p:nvSpPr>
        <p:spPr>
          <a:xfrm>
            <a:off x="228600" y="365760"/>
            <a:ext cx="4229100" cy="8436864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1" name="Espace réservé de la date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 rot="5400000">
            <a:off x="672370" y="4400550"/>
            <a:ext cx="8412480" cy="3429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0"/>
            <a:ext cx="4629150" cy="9144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074349" y="353060"/>
            <a:ext cx="1143000" cy="6608064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necteur droit 11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necteur droit 18"/>
          <p:cNvSpPr>
            <a:spLocks noChangeShapeType="1"/>
          </p:cNvSpPr>
          <p:nvPr/>
        </p:nvSpPr>
        <p:spPr bwMode="auto">
          <a:xfrm>
            <a:off x="468630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necteur droit 19"/>
          <p:cNvSpPr>
            <a:spLocks noChangeShapeType="1"/>
          </p:cNvSpPr>
          <p:nvPr/>
        </p:nvSpPr>
        <p:spPr bwMode="auto">
          <a:xfrm>
            <a:off x="4644222" y="0"/>
            <a:ext cx="0" cy="9144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ce réservé de la date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  <p:sp>
        <p:nvSpPr>
          <p:cNvPr id="21" name="Espace réservé du pied de page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necteur droit 15"/>
          <p:cNvSpPr>
            <a:spLocks noChangeShapeType="1"/>
          </p:cNvSpPr>
          <p:nvPr/>
        </p:nvSpPr>
        <p:spPr bwMode="auto">
          <a:xfrm>
            <a:off x="6572250" y="0"/>
            <a:ext cx="0" cy="9144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42900" y="366184"/>
            <a:ext cx="5600700" cy="1524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42900" y="2133600"/>
            <a:ext cx="5600700" cy="649833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 rot="5400000">
            <a:off x="5105400" y="1554482"/>
            <a:ext cx="268224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05/03/2026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 rot="5400000">
            <a:off x="4309190" y="5089667"/>
            <a:ext cx="4267200" cy="27432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57150" y="0"/>
            <a:ext cx="0" cy="9144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6743700" y="0"/>
            <a:ext cx="0" cy="9144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6629400" y="0"/>
            <a:ext cx="228600" cy="9144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necteur droit 10"/>
          <p:cNvSpPr>
            <a:spLocks noChangeShapeType="1"/>
          </p:cNvSpPr>
          <p:nvPr/>
        </p:nvSpPr>
        <p:spPr bwMode="auto">
          <a:xfrm>
            <a:off x="6686550" y="0"/>
            <a:ext cx="0" cy="9144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6117336" y="7620000"/>
            <a:ext cx="411480" cy="73152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6096762" y="7645400"/>
            <a:ext cx="457200" cy="694944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14554" y="214282"/>
            <a:ext cx="4429156" cy="428628"/>
          </a:xfrm>
        </p:spPr>
        <p:txBody>
          <a:bodyPr>
            <a:noAutofit/>
          </a:bodyPr>
          <a:lstStyle/>
          <a:p>
            <a:r>
              <a:rPr lang="fr-FR" sz="2400" dirty="0" smtClean="0"/>
              <a:t>   </a:t>
            </a:r>
            <a:r>
              <a:rPr lang="fr-FR" sz="2000" dirty="0" smtClean="0"/>
              <a:t>Marcher par temps de pluie</a:t>
            </a: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42918" y="1142976"/>
            <a:ext cx="6000792" cy="7358114"/>
          </a:xfrm>
        </p:spPr>
        <p:txBody>
          <a:bodyPr>
            <a:normAutofit fontScale="32500" lnSpcReduction="20000"/>
          </a:bodyPr>
          <a:lstStyle/>
          <a:p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 smtClean="0">
                <a:solidFill>
                  <a:schemeClr val="tx1"/>
                </a:solidFill>
              </a:rPr>
              <a:t>Ce n’est pas le plus agréable et de loin.</a:t>
            </a:r>
            <a:endParaRPr lang="fr-FR" sz="2000" dirty="0" smtClean="0">
              <a:solidFill>
                <a:schemeClr val="tx1"/>
              </a:solidFill>
            </a:endParaRPr>
          </a:p>
          <a:p>
            <a:r>
              <a:rPr lang="fr-FR" dirty="0" smtClean="0">
                <a:solidFill>
                  <a:schemeClr val="tx1"/>
                </a:solidFill>
              </a:rPr>
              <a:t> </a:t>
            </a:r>
            <a:endParaRPr lang="fr-FR" sz="2000" dirty="0" smtClean="0">
              <a:solidFill>
                <a:schemeClr val="tx1"/>
              </a:solidFill>
            </a:endParaRPr>
          </a:p>
          <a:p>
            <a:pPr algn="ctr"/>
            <a:r>
              <a:rPr lang="fr-FR" sz="3100" u="sng" dirty="0" smtClean="0">
                <a:solidFill>
                  <a:schemeClr val="tx1"/>
                </a:solidFill>
              </a:rPr>
              <a:t>Quels sont les désagréments, les risques ?</a:t>
            </a:r>
          </a:p>
          <a:p>
            <a:pPr lvl="0"/>
            <a:r>
              <a:rPr lang="fr-FR" sz="2800" u="sng" dirty="0" smtClean="0">
                <a:solidFill>
                  <a:schemeClr val="tx1"/>
                </a:solidFill>
              </a:rPr>
              <a:t>On ne profite pas du paysage (météo, capuche, …)</a:t>
            </a:r>
            <a:endParaRPr lang="fr-FR" sz="3100" u="sng" dirty="0" smtClean="0">
              <a:solidFill>
                <a:schemeClr val="tx1"/>
              </a:solidFill>
            </a:endParaRPr>
          </a:p>
          <a:p>
            <a:pPr lvl="1" algn="l"/>
            <a:r>
              <a:rPr lang="fr-FR" sz="2800" dirty="0" smtClean="0"/>
              <a:t>On regarde plus souvent ses pieds, pour ne pas glisser ou chuter</a:t>
            </a:r>
            <a:endParaRPr lang="fr-FR" sz="3100" dirty="0" smtClean="0"/>
          </a:p>
          <a:p>
            <a:pPr lvl="1" algn="l"/>
            <a:r>
              <a:rPr lang="fr-FR" sz="2800" dirty="0" smtClean="0"/>
              <a:t>Il devient plus difficile de s’orienter (moins de points de repère visibles, GPS qui cherche, écran mouillé du </a:t>
            </a:r>
            <a:r>
              <a:rPr lang="fr-FR" sz="2800" dirty="0" err="1" smtClean="0"/>
              <a:t>smartphone</a:t>
            </a:r>
            <a:r>
              <a:rPr lang="fr-FR" sz="2800" dirty="0" smtClean="0"/>
              <a:t>, carte qui peut être trempée (plastifiée les !!!)</a:t>
            </a:r>
            <a:endParaRPr lang="fr-FR" sz="3100" dirty="0" smtClean="0"/>
          </a:p>
          <a:p>
            <a:pPr lvl="1" algn="l"/>
            <a:r>
              <a:rPr lang="fr-FR" sz="2800" dirty="0" smtClean="0"/>
              <a:t>Pas toujours pratique de marcher avec la cape de pluie (ronces, …)</a:t>
            </a:r>
            <a:endParaRPr lang="fr-FR" sz="3100" dirty="0" smtClean="0"/>
          </a:p>
          <a:p>
            <a:pPr lvl="0"/>
            <a:r>
              <a:rPr lang="fr-FR" sz="2800" u="sng" dirty="0" smtClean="0">
                <a:solidFill>
                  <a:schemeClr val="tx1"/>
                </a:solidFill>
              </a:rPr>
              <a:t>Glissades : </a:t>
            </a:r>
            <a:endParaRPr lang="fr-FR" sz="3100" u="sng" dirty="0" smtClean="0">
              <a:solidFill>
                <a:schemeClr val="tx1"/>
              </a:solidFill>
            </a:endParaRPr>
          </a:p>
          <a:p>
            <a:pPr lvl="1" algn="l"/>
            <a:r>
              <a:rPr lang="fr-FR" sz="2800" dirty="0" smtClean="0"/>
              <a:t>boue, feuilles au sol qui masquent les pierres, les racines, les petits morceaux de bois …</a:t>
            </a:r>
            <a:endParaRPr lang="fr-FR" sz="3100" dirty="0" smtClean="0"/>
          </a:p>
          <a:p>
            <a:r>
              <a:rPr lang="fr-FR" sz="2800" dirty="0" smtClean="0">
                <a:solidFill>
                  <a:schemeClr val="tx1"/>
                </a:solidFill>
              </a:rPr>
              <a:t> Une simple petite zone de limon peut vous faire glisser, donc attention aux entorses ou chutes ( à petite vitesse elles sont souvent lourdes de conséquences)</a:t>
            </a:r>
            <a:endParaRPr lang="fr-FR" sz="3100" dirty="0" smtClean="0">
              <a:solidFill>
                <a:schemeClr val="tx1"/>
              </a:solidFill>
            </a:endParaRPr>
          </a:p>
          <a:p>
            <a:pPr lvl="0"/>
            <a:r>
              <a:rPr lang="fr-FR" sz="2800" u="sng" dirty="0" smtClean="0">
                <a:solidFill>
                  <a:schemeClr val="tx1"/>
                </a:solidFill>
              </a:rPr>
              <a:t>L’hypothermie :</a:t>
            </a:r>
            <a:endParaRPr lang="fr-FR" sz="3100" u="sng" dirty="0" smtClean="0">
              <a:solidFill>
                <a:schemeClr val="tx1"/>
              </a:solidFill>
            </a:endParaRPr>
          </a:p>
          <a:p>
            <a:pPr lvl="1" algn="l"/>
            <a:r>
              <a:rPr lang="fr-FR" sz="2800" dirty="0" smtClean="0"/>
              <a:t>Car l’eau conduit la chaleur 25 fois plus vite que l’air, la température corporelle va vite </a:t>
            </a:r>
            <a:r>
              <a:rPr lang="fr-FR" sz="2800" dirty="0" smtClean="0"/>
              <a:t>baissée</a:t>
            </a:r>
            <a:r>
              <a:rPr lang="fr-FR" sz="3700" dirty="0" smtClean="0"/>
              <a:t>,</a:t>
            </a:r>
            <a:r>
              <a:rPr lang="fr-FR" sz="2800" dirty="0" smtClean="0"/>
              <a:t> </a:t>
            </a:r>
            <a:r>
              <a:rPr lang="fr-FR" sz="2800" dirty="0" smtClean="0"/>
              <a:t>d’où frissons</a:t>
            </a:r>
            <a:r>
              <a:rPr lang="fr-FR" sz="2800" dirty="0" smtClean="0"/>
              <a:t>, </a:t>
            </a:r>
            <a:r>
              <a:rPr lang="fr-FR" sz="2800" dirty="0" smtClean="0"/>
              <a:t>fatigue</a:t>
            </a:r>
            <a:endParaRPr lang="fr-FR" sz="2500" dirty="0" smtClean="0"/>
          </a:p>
          <a:p>
            <a:pPr lvl="0"/>
            <a:r>
              <a:rPr lang="fr-FR" sz="2300" dirty="0" smtClean="0">
                <a:solidFill>
                  <a:schemeClr val="tx1"/>
                </a:solidFill>
              </a:rPr>
              <a:t> </a:t>
            </a:r>
            <a:r>
              <a:rPr lang="fr-FR" sz="2800" u="sng" dirty="0" smtClean="0">
                <a:solidFill>
                  <a:schemeClr val="tx1"/>
                </a:solidFill>
              </a:rPr>
              <a:t>Risque de blessure cutanée</a:t>
            </a:r>
            <a:endParaRPr lang="fr-FR" sz="2500" u="sng" dirty="0" smtClean="0">
              <a:solidFill>
                <a:schemeClr val="tx1"/>
              </a:solidFill>
            </a:endParaRPr>
          </a:p>
          <a:p>
            <a:pPr lvl="1" algn="l"/>
            <a:r>
              <a:rPr lang="fr-FR" sz="2800" dirty="0" smtClean="0"/>
              <a:t>La macération dans les chaussures va favoriser l’apparition des ampoules</a:t>
            </a:r>
            <a:endParaRPr lang="fr-FR" sz="3100" dirty="0" smtClean="0"/>
          </a:p>
          <a:p>
            <a:pPr lvl="1" algn="l"/>
            <a:r>
              <a:rPr lang="fr-FR" sz="2800" dirty="0" smtClean="0"/>
              <a:t>Au niveau des frottements des pantalons, des vestes, certains pourront ressentir des brulures entre les cuisses ou sous les aisselles  </a:t>
            </a:r>
            <a:endParaRPr lang="fr-FR" sz="3100" dirty="0" smtClean="0"/>
          </a:p>
          <a:p>
            <a:pPr lvl="0"/>
            <a:r>
              <a:rPr lang="fr-FR" sz="2800" u="sng" dirty="0" smtClean="0">
                <a:solidFill>
                  <a:schemeClr val="tx1"/>
                </a:solidFill>
              </a:rPr>
              <a:t>Il faut surveiller la nature</a:t>
            </a:r>
            <a:endParaRPr lang="fr-FR" sz="3100" u="sng" dirty="0" smtClean="0">
              <a:solidFill>
                <a:schemeClr val="tx1"/>
              </a:solidFill>
            </a:endParaRPr>
          </a:p>
          <a:p>
            <a:pPr lvl="1" algn="l"/>
            <a:r>
              <a:rPr lang="fr-FR" sz="3000" dirty="0" smtClean="0"/>
              <a:t> </a:t>
            </a:r>
            <a:r>
              <a:rPr lang="fr-FR" sz="2800" dirty="0" smtClean="0"/>
              <a:t>Risques de crues, de chutes d’arbres, de pierres</a:t>
            </a:r>
            <a:endParaRPr lang="fr-FR" sz="3500" dirty="0" smtClean="0"/>
          </a:p>
          <a:p>
            <a:r>
              <a:rPr lang="fr-FR" sz="2300" dirty="0" smtClean="0">
                <a:solidFill>
                  <a:schemeClr val="tx1"/>
                </a:solidFill>
              </a:rPr>
              <a:t> </a:t>
            </a:r>
            <a:endParaRPr lang="fr-FR" sz="2500" dirty="0" smtClean="0">
              <a:solidFill>
                <a:schemeClr val="tx1"/>
              </a:solidFill>
            </a:endParaRPr>
          </a:p>
          <a:p>
            <a:pPr algn="ctr"/>
            <a:r>
              <a:rPr lang="fr-FR" sz="3100" u="sng" dirty="0" smtClean="0">
                <a:solidFill>
                  <a:schemeClr val="tx1"/>
                </a:solidFill>
              </a:rPr>
              <a:t>Être bien équipé</a:t>
            </a:r>
          </a:p>
          <a:p>
            <a:pPr lvl="0"/>
            <a:r>
              <a:rPr lang="fr-FR" sz="2800" u="sng" dirty="0" smtClean="0">
                <a:solidFill>
                  <a:schemeClr val="tx1"/>
                </a:solidFill>
              </a:rPr>
              <a:t>Tenue </a:t>
            </a:r>
            <a:r>
              <a:rPr lang="fr-FR" sz="2800" u="sng" dirty="0" smtClean="0">
                <a:solidFill>
                  <a:schemeClr val="tx1"/>
                </a:solidFill>
              </a:rPr>
              <a:t>adaptée</a:t>
            </a:r>
          </a:p>
          <a:p>
            <a:pPr lvl="0"/>
            <a:endParaRPr lang="fr-FR" sz="3100" u="sng" dirty="0" smtClean="0">
              <a:solidFill>
                <a:schemeClr val="tx1"/>
              </a:solidFill>
            </a:endParaRPr>
          </a:p>
          <a:p>
            <a:pPr lvl="1" algn="l"/>
            <a:r>
              <a:rPr lang="fr-FR" sz="2800" dirty="0" smtClean="0"/>
              <a:t>* Chaussures </a:t>
            </a:r>
            <a:r>
              <a:rPr lang="fr-FR" sz="2800" dirty="0" smtClean="0"/>
              <a:t>mi-hautes ou hautes, pour éviter de se tremper, bons crampons, imperméables </a:t>
            </a:r>
            <a:endParaRPr lang="fr-FR" sz="3100" dirty="0" smtClean="0"/>
          </a:p>
          <a:p>
            <a:pPr lvl="1" algn="l"/>
            <a:r>
              <a:rPr lang="fr-FR" sz="2800" dirty="0" smtClean="0"/>
              <a:t>* Pantalon </a:t>
            </a:r>
            <a:r>
              <a:rPr lang="fr-FR" sz="2800" dirty="0" smtClean="0"/>
              <a:t>imperméable, avec des guêtres  </a:t>
            </a:r>
            <a:endParaRPr lang="fr-FR" sz="3100" dirty="0" smtClean="0"/>
          </a:p>
          <a:p>
            <a:pPr lvl="1" algn="l"/>
            <a:r>
              <a:rPr lang="fr-FR" sz="2800" dirty="0" smtClean="0"/>
              <a:t>* Veste </a:t>
            </a:r>
            <a:r>
              <a:rPr lang="fr-FR" sz="2800" dirty="0" smtClean="0"/>
              <a:t>ou cape de pluie (chroniques)</a:t>
            </a:r>
            <a:endParaRPr lang="fr-FR" sz="3100" dirty="0" smtClean="0"/>
          </a:p>
          <a:p>
            <a:pPr lvl="1" algn="l"/>
            <a:r>
              <a:rPr lang="fr-FR" sz="2800" dirty="0" smtClean="0"/>
              <a:t>* Sac </a:t>
            </a:r>
            <a:r>
              <a:rPr lang="fr-FR" sz="2800" dirty="0" smtClean="0"/>
              <a:t>à dos avec sac de protection intégré ou rajouté</a:t>
            </a:r>
            <a:endParaRPr lang="fr-FR" sz="3100" dirty="0" smtClean="0"/>
          </a:p>
          <a:p>
            <a:pPr lvl="1" algn="l"/>
            <a:r>
              <a:rPr lang="fr-FR" sz="2800" dirty="0" smtClean="0"/>
              <a:t>* Prévoir </a:t>
            </a:r>
            <a:r>
              <a:rPr lang="fr-FR" sz="2800" dirty="0" smtClean="0"/>
              <a:t>tenue de rechange à la fin dans la voiture (ou en cours de randonnée quand la météo </a:t>
            </a:r>
            <a:r>
              <a:rPr lang="fr-FR" sz="2800" dirty="0" smtClean="0"/>
              <a:t>   devient </a:t>
            </a:r>
            <a:r>
              <a:rPr lang="fr-FR" sz="2800" dirty="0" smtClean="0"/>
              <a:t>moins capricieuse)</a:t>
            </a:r>
            <a:endParaRPr lang="fr-FR" sz="3100" dirty="0" smtClean="0"/>
          </a:p>
          <a:p>
            <a:pPr lvl="1" algn="l">
              <a:buFont typeface="Arial" charset="0"/>
              <a:buChar char="•"/>
            </a:pPr>
            <a:r>
              <a:rPr lang="fr-FR" sz="2800" dirty="0" smtClean="0"/>
              <a:t>Casquette </a:t>
            </a:r>
            <a:r>
              <a:rPr lang="fr-FR" sz="2800" dirty="0" smtClean="0"/>
              <a:t>pour les porteurs de lunettes (sous la capuche</a:t>
            </a:r>
            <a:r>
              <a:rPr lang="fr-FR" sz="2800" dirty="0" smtClean="0"/>
              <a:t>)</a:t>
            </a:r>
          </a:p>
          <a:p>
            <a:pPr lvl="1" algn="l">
              <a:buFont typeface="Arial" charset="0"/>
              <a:buChar char="•"/>
            </a:pPr>
            <a:endParaRPr lang="fr-FR" sz="3100" dirty="0" smtClean="0"/>
          </a:p>
          <a:p>
            <a:pPr lvl="0"/>
            <a:r>
              <a:rPr lang="fr-FR" sz="2800" dirty="0" smtClean="0">
                <a:solidFill>
                  <a:schemeClr val="tx1"/>
                </a:solidFill>
              </a:rPr>
              <a:t>Prenez vos bâtons, ils vous éviteront des </a:t>
            </a:r>
            <a:r>
              <a:rPr lang="fr-FR" sz="2800" dirty="0" smtClean="0">
                <a:solidFill>
                  <a:schemeClr val="tx1"/>
                </a:solidFill>
              </a:rPr>
              <a:t>glissades</a:t>
            </a:r>
            <a:endParaRPr lang="fr-FR" sz="3100" dirty="0" smtClean="0">
              <a:solidFill>
                <a:schemeClr val="tx1"/>
              </a:solidFill>
            </a:endParaRPr>
          </a:p>
          <a:p>
            <a:pPr lvl="0"/>
            <a:r>
              <a:rPr lang="fr-FR" sz="2800" dirty="0" smtClean="0">
                <a:solidFill>
                  <a:schemeClr val="tx1"/>
                </a:solidFill>
              </a:rPr>
              <a:t>N’oubliez pas de prévoir l’alimentation, car plus d’énergie dépensée impose plus d’énergie à consommer, sans oublier de boire</a:t>
            </a:r>
            <a:endParaRPr lang="fr-FR" sz="3100" dirty="0" smtClean="0">
              <a:solidFill>
                <a:schemeClr val="tx1"/>
              </a:solidFill>
            </a:endParaRPr>
          </a:p>
          <a:p>
            <a:r>
              <a:rPr lang="fr-FR" sz="2800" dirty="0" smtClean="0">
                <a:solidFill>
                  <a:schemeClr val="tx1"/>
                </a:solidFill>
              </a:rPr>
              <a:t> </a:t>
            </a:r>
            <a:endParaRPr lang="fr-FR" sz="3100" dirty="0" smtClean="0">
              <a:solidFill>
                <a:schemeClr val="tx1"/>
              </a:solidFill>
            </a:endParaRPr>
          </a:p>
          <a:p>
            <a:pPr algn="ctr"/>
            <a:r>
              <a:rPr lang="fr-FR" sz="3100" u="sng" dirty="0" smtClean="0">
                <a:solidFill>
                  <a:schemeClr val="tx1"/>
                </a:solidFill>
              </a:rPr>
              <a:t>Des précautions à prendre</a:t>
            </a:r>
          </a:p>
          <a:p>
            <a:pPr lvl="0"/>
            <a:r>
              <a:rPr lang="fr-FR" sz="2800" b="0" dirty="0" smtClean="0">
                <a:solidFill>
                  <a:schemeClr val="tx1"/>
                </a:solidFill>
              </a:rPr>
              <a:t>Informez vous avant de partir, il peut y avoir des interdictions (dans le 47 dernièrement)</a:t>
            </a:r>
            <a:endParaRPr lang="fr-FR" sz="3100" b="0" dirty="0" smtClean="0">
              <a:solidFill>
                <a:schemeClr val="tx1"/>
              </a:solidFill>
            </a:endParaRPr>
          </a:p>
          <a:p>
            <a:pPr lvl="0"/>
            <a:r>
              <a:rPr lang="fr-FR" sz="2800" b="0" dirty="0" smtClean="0">
                <a:solidFill>
                  <a:schemeClr val="tx1"/>
                </a:solidFill>
              </a:rPr>
              <a:t>Respectez les panneaux</a:t>
            </a:r>
            <a:endParaRPr lang="fr-FR" sz="3100" b="0" dirty="0" smtClean="0">
              <a:solidFill>
                <a:schemeClr val="tx1"/>
              </a:solidFill>
            </a:endParaRPr>
          </a:p>
          <a:p>
            <a:pPr lvl="0"/>
            <a:r>
              <a:rPr lang="fr-FR" sz="2800" b="0" dirty="0" smtClean="0">
                <a:solidFill>
                  <a:schemeClr val="tx1"/>
                </a:solidFill>
              </a:rPr>
              <a:t>Préparez plus attentivement vos parcours, en évitant les bords de rivière, les chemins trop pentus, et en prévoyant des solutions de repli</a:t>
            </a:r>
            <a:endParaRPr lang="fr-FR" sz="3100" b="0" dirty="0" smtClean="0">
              <a:solidFill>
                <a:schemeClr val="tx1"/>
              </a:solidFill>
            </a:endParaRPr>
          </a:p>
          <a:p>
            <a:r>
              <a:rPr lang="fr-FR" sz="2800" dirty="0" smtClean="0">
                <a:solidFill>
                  <a:schemeClr val="tx1"/>
                </a:solidFill>
              </a:rPr>
              <a:t>Ce n’est pas impossible de sortir randonner en prenant quelques précautions</a:t>
            </a:r>
            <a:r>
              <a:rPr lang="fr-FR" sz="2800" dirty="0" smtClean="0">
                <a:solidFill>
                  <a:schemeClr val="tx1"/>
                </a:solidFill>
              </a:rPr>
              <a:t>.</a:t>
            </a:r>
            <a:endParaRPr lang="fr-FR" sz="3000" dirty="0" smtClean="0">
              <a:solidFill>
                <a:schemeClr val="tx1"/>
              </a:solidFill>
            </a:endParaRPr>
          </a:p>
        </p:txBody>
      </p:sp>
      <p:pic>
        <p:nvPicPr>
          <p:cNvPr id="13314" name="Picture 2" descr="C:\Users\CDRP24\Documents\Mes Documents\Logos\Dordogne\Logo CDRP24 jp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226058" cy="928662"/>
          </a:xfrm>
          <a:prstGeom prst="rect">
            <a:avLst/>
          </a:prstGeom>
          <a:noFill/>
        </p:spPr>
      </p:pic>
      <p:pic>
        <p:nvPicPr>
          <p:cNvPr id="1026" name="Picture 2" descr="C:\Users\CDRP24\Documents\Mes Documents\Logos\logos partenaires\Logo Ici Périgord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00372" y="8001024"/>
            <a:ext cx="1371600" cy="9620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43</TotalTime>
  <Words>17</Words>
  <PresentationFormat>Affichage à l'écran (4:3)</PresentationFormat>
  <Paragraphs>37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Oriel</vt:lpstr>
      <vt:lpstr>   Marcher par temps de pluie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BÉNÉVOLAT</dc:title>
  <dc:creator>CDRP24</dc:creator>
  <cp:lastModifiedBy>CDRP24</cp:lastModifiedBy>
  <cp:revision>5</cp:revision>
  <dcterms:created xsi:type="dcterms:W3CDTF">2026-03-05T13:52:37Z</dcterms:created>
  <dcterms:modified xsi:type="dcterms:W3CDTF">2026-03-05T15:09:30Z</dcterms:modified>
</cp:coreProperties>
</file>