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18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14554" y="214282"/>
            <a:ext cx="4429156" cy="428628"/>
          </a:xfrm>
        </p:spPr>
        <p:txBody>
          <a:bodyPr>
            <a:noAutofit/>
          </a:bodyPr>
          <a:lstStyle/>
          <a:p>
            <a:r>
              <a:rPr lang="fr-FR" sz="2400" dirty="0" smtClean="0"/>
              <a:t>   </a:t>
            </a:r>
            <a:r>
              <a:rPr lang="fr-FR" sz="2000" dirty="0" smtClean="0"/>
              <a:t>N’oubliez pas d’éliminer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8" y="928662"/>
            <a:ext cx="6000792" cy="7072362"/>
          </a:xfrm>
        </p:spPr>
        <p:txBody>
          <a:bodyPr>
            <a:noAutofit/>
          </a:bodyPr>
          <a:lstStyle/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Nous commençons à avoir soif à partir dune perte de 3% en eau et nous perdons alors 20% d’efficacité musculaire ! Alors notre mécanique peut rapidement se gripper.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Et comme il n’est pas toujours facile de trouver un endroit (plaine, montagne.. ) il est tentant d’attendre pour se soulager (femmes un peu plus que les hommes).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Il n’est pas rare de voir des randonneurs boire peu ou pas du tout ! Idem chez les cyclistes ou coureurs à pieds. </a:t>
            </a:r>
          </a:p>
          <a:p>
            <a:pPr lvl="0" fontAlgn="base"/>
            <a:r>
              <a:rPr lang="fr-FR" sz="900" dirty="0" smtClean="0">
                <a:solidFill>
                  <a:schemeClr val="tx1"/>
                </a:solidFill>
              </a:rPr>
              <a:t>	* Envie </a:t>
            </a:r>
            <a:r>
              <a:rPr lang="fr-FR" sz="900" dirty="0" smtClean="0">
                <a:solidFill>
                  <a:schemeClr val="tx1"/>
                </a:solidFill>
              </a:rPr>
              <a:t>de perdre du poids, </a:t>
            </a:r>
            <a:r>
              <a:rPr lang="fr-FR" sz="900" i="1" dirty="0" smtClean="0">
                <a:solidFill>
                  <a:schemeClr val="tx1"/>
                </a:solidFill>
              </a:rPr>
              <a:t>ce n’est pas gagné puisque votre corps va compenser </a:t>
            </a:r>
            <a:r>
              <a:rPr lang="fr-FR" sz="900" i="1" dirty="0" smtClean="0">
                <a:solidFill>
                  <a:schemeClr val="tx1"/>
                </a:solidFill>
              </a:rPr>
              <a:t>	   après </a:t>
            </a:r>
            <a:r>
              <a:rPr lang="fr-FR" sz="900" i="1" dirty="0" smtClean="0">
                <a:solidFill>
                  <a:schemeClr val="tx1"/>
                </a:solidFill>
              </a:rPr>
              <a:t>coup</a:t>
            </a:r>
            <a:endParaRPr lang="fr-FR" sz="900" dirty="0" smtClean="0">
              <a:solidFill>
                <a:schemeClr val="tx1"/>
              </a:solidFill>
            </a:endParaRPr>
          </a:p>
          <a:p>
            <a:pPr lvl="0" fontAlgn="base"/>
            <a:r>
              <a:rPr lang="fr-FR" sz="900" dirty="0" smtClean="0">
                <a:solidFill>
                  <a:schemeClr val="tx1"/>
                </a:solidFill>
              </a:rPr>
              <a:t>	* Pas </a:t>
            </a:r>
            <a:r>
              <a:rPr lang="fr-FR" sz="900" dirty="0" smtClean="0">
                <a:solidFill>
                  <a:schemeClr val="tx1"/>
                </a:solidFill>
              </a:rPr>
              <a:t>envie de perdre du temps sur les autres</a:t>
            </a:r>
          </a:p>
          <a:p>
            <a:pPr lvl="0" fontAlgn="base"/>
            <a:r>
              <a:rPr lang="fr-FR" sz="900" dirty="0" smtClean="0">
                <a:solidFill>
                  <a:schemeClr val="tx1"/>
                </a:solidFill>
              </a:rPr>
              <a:t>	* Pas </a:t>
            </a:r>
            <a:r>
              <a:rPr lang="fr-FR" sz="900" dirty="0" smtClean="0">
                <a:solidFill>
                  <a:schemeClr val="tx1"/>
                </a:solidFill>
              </a:rPr>
              <a:t>pratique pour les dames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Notre vessie quand elle est « pleine » peu contenir 600 cm</a:t>
            </a:r>
            <a:r>
              <a:rPr lang="fr-FR" sz="900" baseline="30000" dirty="0" smtClean="0">
                <a:solidFill>
                  <a:schemeClr val="tx1"/>
                </a:solidFill>
              </a:rPr>
              <a:t>3</a:t>
            </a:r>
            <a:r>
              <a:rPr lang="fr-FR" sz="900" dirty="0" smtClean="0">
                <a:solidFill>
                  <a:schemeClr val="tx1"/>
                </a:solidFill>
              </a:rPr>
              <a:t>, mais le besoin d’uriner se faisant sentir dès 300 cm</a:t>
            </a:r>
            <a:r>
              <a:rPr lang="fr-FR" sz="900" baseline="30000" dirty="0" smtClean="0">
                <a:solidFill>
                  <a:schemeClr val="tx1"/>
                </a:solidFill>
              </a:rPr>
              <a:t>3</a:t>
            </a:r>
            <a:endParaRPr lang="fr-FR" sz="900" dirty="0" smtClean="0">
              <a:solidFill>
                <a:schemeClr val="tx1"/>
              </a:solidFill>
            </a:endParaRP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À savoir qu’elle est au contact d’autres parties de notre corps et que tout est donc lié, intestins, prostate, utérus ….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Et plus le volume de notre vessie est important plus les contacts sont nombreux et plus ou moins à risque selon votre passé médical  (interventions chirurgicales, infections gynécologiques ou urinaires, grossesses, traumatismes, chutes, etc.). 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À trop insister « sans vouloir évacuer les trop-pleins », les frictions et les secousses occasionnées, par les irritations et l’inflammation qui en résultent, peuvent aboutir à des complications futures</a:t>
            </a:r>
          </a:p>
          <a:p>
            <a:pPr algn="ctr" fontAlgn="base"/>
            <a:r>
              <a:rPr lang="fr-FR" sz="1000" u="sng" dirty="0" smtClean="0">
                <a:solidFill>
                  <a:schemeClr val="tx1"/>
                </a:solidFill>
              </a:rPr>
              <a:t>Quelques exemples :</a:t>
            </a:r>
            <a:endParaRPr lang="fr-FR" sz="1000" dirty="0" smtClean="0">
              <a:solidFill>
                <a:schemeClr val="tx1"/>
              </a:solidFill>
            </a:endParaRPr>
          </a:p>
          <a:p>
            <a:pPr lvl="0" fontAlgn="base"/>
            <a:r>
              <a:rPr lang="fr-FR" sz="900" dirty="0" smtClean="0">
                <a:solidFill>
                  <a:schemeClr val="tx1"/>
                </a:solidFill>
              </a:rPr>
              <a:t>	* Difficulté </a:t>
            </a:r>
            <a:r>
              <a:rPr lang="fr-FR" sz="900" dirty="0" smtClean="0">
                <a:solidFill>
                  <a:schemeClr val="tx1"/>
                </a:solidFill>
              </a:rPr>
              <a:t>à vider totalement la vessie ce qui deviendra propice aux infections </a:t>
            </a:r>
            <a:r>
              <a:rPr lang="fr-FR" sz="900" dirty="0" smtClean="0">
                <a:solidFill>
                  <a:schemeClr val="tx1"/>
                </a:solidFill>
              </a:rPr>
              <a:t>	   urinaires </a:t>
            </a:r>
            <a:endParaRPr lang="fr-FR" sz="900" dirty="0" smtClean="0">
              <a:solidFill>
                <a:schemeClr val="tx1"/>
              </a:solidFill>
            </a:endParaRPr>
          </a:p>
          <a:p>
            <a:pPr lvl="0" fontAlgn="base"/>
            <a:r>
              <a:rPr lang="fr-FR" sz="900" dirty="0" smtClean="0">
                <a:solidFill>
                  <a:schemeClr val="tx1"/>
                </a:solidFill>
              </a:rPr>
              <a:t>	* Troubles </a:t>
            </a:r>
            <a:r>
              <a:rPr lang="fr-FR" sz="900" dirty="0" smtClean="0">
                <a:solidFill>
                  <a:schemeClr val="tx1"/>
                </a:solidFill>
              </a:rPr>
              <a:t>du </a:t>
            </a:r>
            <a:r>
              <a:rPr lang="fr-FR" sz="900" dirty="0" smtClean="0">
                <a:solidFill>
                  <a:schemeClr val="tx1"/>
                </a:solidFill>
              </a:rPr>
              <a:t>transit ….</a:t>
            </a:r>
            <a:endParaRPr lang="fr-FR" sz="900" dirty="0" smtClean="0">
              <a:solidFill>
                <a:schemeClr val="tx1"/>
              </a:solidFill>
            </a:endParaRP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Il peut apparaître des tensions au niveau lombaire ou sacro-iliaque par exemple. Le fameux mal au dos pour certains qui n’est qu’en fait une alerte au niveau des reins.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 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Un avis médical s’impose dans tous les cas, pris auprès des professionnels concernés (généralistes, urologues, gynécologues, gastro-entérologues </a:t>
            </a:r>
            <a:r>
              <a:rPr lang="fr-FR" sz="900" dirty="0" err="1" smtClean="0">
                <a:solidFill>
                  <a:schemeClr val="tx1"/>
                </a:solidFill>
              </a:rPr>
              <a:t>etc</a:t>
            </a:r>
            <a:r>
              <a:rPr lang="fr-FR" sz="900" dirty="0" smtClean="0">
                <a:solidFill>
                  <a:schemeClr val="tx1"/>
                </a:solidFill>
              </a:rPr>
              <a:t>…)</a:t>
            </a:r>
          </a:p>
          <a:p>
            <a:pPr fontAlgn="base"/>
            <a:r>
              <a:rPr lang="fr-FR" sz="900" dirty="0" smtClean="0">
                <a:solidFill>
                  <a:schemeClr val="tx1"/>
                </a:solidFill>
              </a:rPr>
              <a:t>Une lombalgie, une pubalgie, une bursite ou encore une </a:t>
            </a:r>
            <a:r>
              <a:rPr lang="fr-FR" sz="900" dirty="0" smtClean="0">
                <a:solidFill>
                  <a:schemeClr val="tx1"/>
                </a:solidFill>
              </a:rPr>
              <a:t>tendinite peuvent </a:t>
            </a:r>
            <a:r>
              <a:rPr lang="fr-FR" sz="900" dirty="0" smtClean="0">
                <a:solidFill>
                  <a:schemeClr val="tx1"/>
                </a:solidFill>
              </a:rPr>
              <a:t>découler en fait d’une fixation latérale de la vessie !</a:t>
            </a:r>
          </a:p>
          <a:p>
            <a:r>
              <a:rPr lang="fr-FR" sz="900" dirty="0" smtClean="0">
                <a:solidFill>
                  <a:schemeClr val="tx1"/>
                </a:solidFill>
              </a:rPr>
              <a:t> </a:t>
            </a:r>
          </a:p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Alors on part en randonnée </a:t>
            </a:r>
          </a:p>
          <a:p>
            <a:pPr lvl="0"/>
            <a:r>
              <a:rPr lang="fr-FR" sz="900" dirty="0" smtClean="0">
                <a:solidFill>
                  <a:schemeClr val="tx1"/>
                </a:solidFill>
              </a:rPr>
              <a:t>	*avec </a:t>
            </a:r>
            <a:r>
              <a:rPr lang="fr-FR" sz="900" dirty="0" smtClean="0">
                <a:solidFill>
                  <a:schemeClr val="tx1"/>
                </a:solidFill>
              </a:rPr>
              <a:t>minimum 1 litre (été comme hiver)</a:t>
            </a:r>
          </a:p>
          <a:p>
            <a:pPr lvl="0"/>
            <a:r>
              <a:rPr lang="fr-FR" sz="900" dirty="0" smtClean="0">
                <a:solidFill>
                  <a:schemeClr val="tx1"/>
                </a:solidFill>
              </a:rPr>
              <a:t>	* on </a:t>
            </a:r>
            <a:r>
              <a:rPr lang="fr-FR" sz="900" dirty="0" smtClean="0">
                <a:solidFill>
                  <a:schemeClr val="tx1"/>
                </a:solidFill>
              </a:rPr>
              <a:t>boit avant d’avoir soif</a:t>
            </a:r>
          </a:p>
          <a:p>
            <a:pPr lvl="0"/>
            <a:r>
              <a:rPr lang="fr-FR" sz="900" dirty="0" smtClean="0">
                <a:solidFill>
                  <a:schemeClr val="tx1"/>
                </a:solidFill>
              </a:rPr>
              <a:t>	* on </a:t>
            </a:r>
            <a:r>
              <a:rPr lang="fr-FR" sz="900" dirty="0" smtClean="0">
                <a:solidFill>
                  <a:schemeClr val="tx1"/>
                </a:solidFill>
              </a:rPr>
              <a:t>cherche et on trouve un endroit pour évacuer le trop plein</a:t>
            </a:r>
          </a:p>
          <a:p>
            <a:pPr lvl="0"/>
            <a:r>
              <a:rPr lang="fr-FR" sz="900" dirty="0" smtClean="0">
                <a:solidFill>
                  <a:schemeClr val="tx1"/>
                </a:solidFill>
              </a:rPr>
              <a:t>	* en </a:t>
            </a:r>
            <a:r>
              <a:rPr lang="fr-FR" sz="900" dirty="0" smtClean="0">
                <a:solidFill>
                  <a:schemeClr val="tx1"/>
                </a:solidFill>
              </a:rPr>
              <a:t>laissant son sac sur le bord du chemin (si on est en groupe)</a:t>
            </a:r>
          </a:p>
          <a:p>
            <a:pPr lvl="0"/>
            <a:r>
              <a:rPr lang="fr-FR" sz="900" dirty="0" smtClean="0">
                <a:solidFill>
                  <a:schemeClr val="tx1"/>
                </a:solidFill>
              </a:rPr>
              <a:t>	* on </a:t>
            </a:r>
            <a:r>
              <a:rPr lang="fr-FR" sz="900" dirty="0" smtClean="0">
                <a:solidFill>
                  <a:schemeClr val="tx1"/>
                </a:solidFill>
              </a:rPr>
              <a:t>n’a pas peur de gêner les autres en prenant soin de soi</a:t>
            </a:r>
          </a:p>
          <a:p>
            <a:pPr lvl="0"/>
            <a:r>
              <a:rPr lang="fr-FR" sz="900" dirty="0" smtClean="0">
                <a:solidFill>
                  <a:schemeClr val="tx1"/>
                </a:solidFill>
              </a:rPr>
              <a:t>	* mesdames </a:t>
            </a:r>
            <a:r>
              <a:rPr lang="fr-FR" sz="900" dirty="0" smtClean="0">
                <a:solidFill>
                  <a:schemeClr val="tx1"/>
                </a:solidFill>
              </a:rPr>
              <a:t>choisissez des vêtements pratiques si possible</a:t>
            </a:r>
          </a:p>
          <a:p>
            <a:r>
              <a:rPr lang="fr-FR" sz="900" dirty="0" smtClean="0">
                <a:solidFill>
                  <a:schemeClr val="tx1"/>
                </a:solidFill>
              </a:rPr>
              <a:t>Votre corps c’est votre moteur pour marcher, alors on évite de le mettre en surchauffe et pour cela il faut s’hydrater mais aussi éliminer.</a:t>
            </a:r>
          </a:p>
          <a:p>
            <a:endParaRPr lang="fr-FR" sz="900" dirty="0" smtClean="0">
              <a:solidFill>
                <a:schemeClr val="tx1"/>
              </a:solidFill>
            </a:endParaRPr>
          </a:p>
        </p:txBody>
      </p:sp>
      <p:pic>
        <p:nvPicPr>
          <p:cNvPr id="13314" name="Picture 2" descr="C:\Users\CDRP24\Documents\Mes Documents\Logos\Dordogne\Logo CDRP24 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26058" cy="928662"/>
          </a:xfrm>
          <a:prstGeom prst="rect">
            <a:avLst/>
          </a:prstGeom>
          <a:noFill/>
        </p:spPr>
      </p:pic>
      <p:pic>
        <p:nvPicPr>
          <p:cNvPr id="1026" name="Picture 2" descr="C:\Users\CDRP24\Documents\Mes Documents\Logos\logos partenaires\Logo Ici Périgor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4" y="8286776"/>
            <a:ext cx="1222181" cy="857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26</Words>
  <PresentationFormat>Affichage à l'écran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   N’oubliez pas d’éliminer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BÉNÉVOLAT</dc:title>
  <dc:creator>CDRP24</dc:creator>
  <cp:lastModifiedBy>CDRP24</cp:lastModifiedBy>
  <cp:revision>6</cp:revision>
  <dcterms:created xsi:type="dcterms:W3CDTF">2026-03-05T13:52:37Z</dcterms:created>
  <dcterms:modified xsi:type="dcterms:W3CDTF">2026-03-05T15:22:59Z</dcterms:modified>
</cp:coreProperties>
</file>